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3500" type="screen16x9"/>
  <p:notesSz cx="6858000" cy="9144000"/>
  <p:embeddedFontLst>
    <p:embeddedFont>
      <p:font typeface="Alfa Slab One" panose="020B0604020202020204" charset="0"/>
      <p:regular r:id="rId25"/>
    </p:embeddedFont>
    <p:embeddedFont>
      <p:font typeface="Economica" panose="020B0604020202020204" charset="0"/>
      <p:regular r:id="rId26"/>
      <p:bold r:id="rId27"/>
      <p:italic r:id="rId28"/>
      <p:boldItalic r:id="rId29"/>
    </p:embeddedFont>
    <p:embeddedFont>
      <p:font typeface="Nunito" panose="020B0604020202020204" charset="0"/>
      <p:regular r:id="rId30"/>
      <p:bold r:id="rId31"/>
      <p:italic r:id="rId32"/>
      <p:boldItalic r:id="rId33"/>
    </p:embeddedFont>
    <p:embeddedFont>
      <p:font typeface="Open Sans" panose="020B0604020202020204" charset="0"/>
      <p:regular r:id="rId34"/>
      <p:bold r:id="rId35"/>
      <p:italic r:id="rId36"/>
      <p:boldItalic r:id="rId37"/>
    </p:embeddedFont>
    <p:embeddedFont>
      <p:font typeface="Proxima Nova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52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 Muhammad Hakim" userId="f70d7b2651ec2cc0" providerId="LiveId" clId="{CA511263-48C8-4AAE-9858-672165C37C3F}"/>
    <pc:docChg chg="undo custSel modSld">
      <pc:chgData name="Amir Muhammad Hakim" userId="f70d7b2651ec2cc0" providerId="LiveId" clId="{CA511263-48C8-4AAE-9858-672165C37C3F}" dt="2019-12-17T15:24:30.872" v="31" actId="1076"/>
      <pc:docMkLst>
        <pc:docMk/>
      </pc:docMkLst>
      <pc:sldChg chg="modSp">
        <pc:chgData name="Amir Muhammad Hakim" userId="f70d7b2651ec2cc0" providerId="LiveId" clId="{CA511263-48C8-4AAE-9858-672165C37C3F}" dt="2019-12-17T15:23:07.796" v="19" actId="179"/>
        <pc:sldMkLst>
          <pc:docMk/>
          <pc:sldMk cId="0" sldId="258"/>
        </pc:sldMkLst>
        <pc:spChg chg="mod">
          <ac:chgData name="Amir Muhammad Hakim" userId="f70d7b2651ec2cc0" providerId="LiveId" clId="{CA511263-48C8-4AAE-9858-672165C37C3F}" dt="2019-12-17T15:23:07.796" v="19" actId="179"/>
          <ac:spMkLst>
            <pc:docMk/>
            <pc:sldMk cId="0" sldId="258"/>
            <ac:spMk id="122" creationId="{00000000-0000-0000-0000-000000000000}"/>
          </ac:spMkLst>
        </pc:spChg>
      </pc:sldChg>
      <pc:sldChg chg="addSp modSp">
        <pc:chgData name="Amir Muhammad Hakim" userId="f70d7b2651ec2cc0" providerId="LiveId" clId="{CA511263-48C8-4AAE-9858-672165C37C3F}" dt="2019-12-17T15:24:17.208" v="30" actId="1076"/>
        <pc:sldMkLst>
          <pc:docMk/>
          <pc:sldMk cId="0" sldId="266"/>
        </pc:sldMkLst>
        <pc:spChg chg="add mod">
          <ac:chgData name="Amir Muhammad Hakim" userId="f70d7b2651ec2cc0" providerId="LiveId" clId="{CA511263-48C8-4AAE-9858-672165C37C3F}" dt="2019-12-17T15:24:17.208" v="30" actId="1076"/>
          <ac:spMkLst>
            <pc:docMk/>
            <pc:sldMk cId="0" sldId="266"/>
            <ac:spMk id="2" creationId="{48D01720-FC6F-4162-983D-50893A0CF016}"/>
          </ac:spMkLst>
        </pc:spChg>
        <pc:spChg chg="mod">
          <ac:chgData name="Amir Muhammad Hakim" userId="f70d7b2651ec2cc0" providerId="LiveId" clId="{CA511263-48C8-4AAE-9858-672165C37C3F}" dt="2019-12-17T15:24:11.306" v="28" actId="20577"/>
          <ac:spMkLst>
            <pc:docMk/>
            <pc:sldMk cId="0" sldId="266"/>
            <ac:spMk id="182" creationId="{00000000-0000-0000-0000-000000000000}"/>
          </ac:spMkLst>
        </pc:spChg>
      </pc:sldChg>
      <pc:sldChg chg="modSp">
        <pc:chgData name="Amir Muhammad Hakim" userId="f70d7b2651ec2cc0" providerId="LiveId" clId="{CA511263-48C8-4AAE-9858-672165C37C3F}" dt="2019-12-17T15:24:30.872" v="31" actId="1076"/>
        <pc:sldMkLst>
          <pc:docMk/>
          <pc:sldMk cId="0" sldId="276"/>
        </pc:sldMkLst>
        <pc:spChg chg="mod">
          <ac:chgData name="Amir Muhammad Hakim" userId="f70d7b2651ec2cc0" providerId="LiveId" clId="{CA511263-48C8-4AAE-9858-672165C37C3F}" dt="2019-12-17T15:24:30.872" v="31" actId="1076"/>
          <ac:spMkLst>
            <pc:docMk/>
            <pc:sldMk cId="0" sldId="276"/>
            <ac:spMk id="33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b8460bb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b8460bb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b9f4261a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b9f4261a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53f4ec65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53f4ec65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4f952de03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4f952de03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53775378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53775378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53775378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53775378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53775378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53775378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53775378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53775378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53775378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53775378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4f952de03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4f952de03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4f952de03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4f952de03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4f952de03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4f952de03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b9f4261a8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b9f4261a8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4f952de0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4f952de0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53f4ec6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53f4ec6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4f952de03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4f952de03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53f4ec65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53f4ec65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4f952de0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4f952de03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5409c197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5409c197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5409c197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5409c197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4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" name="Google Shape;91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.id/khoba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api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050" y="652750"/>
            <a:ext cx="2739900" cy="3317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4486550"/>
            <a:ext cx="2292525" cy="5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>
            <a:spLocks noGrp="1"/>
          </p:cNvSpPr>
          <p:nvPr>
            <p:ph type="title"/>
          </p:nvPr>
        </p:nvSpPr>
        <p:spPr>
          <a:xfrm>
            <a:off x="187775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Management</a:t>
            </a:r>
            <a:endParaRPr/>
          </a:p>
        </p:txBody>
      </p:sp>
      <p:sp>
        <p:nvSpPr>
          <p:cNvPr id="176" name="Google Shape;176;p34"/>
          <p:cNvSpPr txBox="1">
            <a:spLocks noGrp="1"/>
          </p:cNvSpPr>
          <p:nvPr>
            <p:ph type="body" idx="1"/>
          </p:nvPr>
        </p:nvSpPr>
        <p:spPr>
          <a:xfrm>
            <a:off x="354350" y="1241450"/>
            <a:ext cx="83541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Seperti yang disebutkan di awal, bahwa arsitektur aplikasi ini adalah Android Architecture Components.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Android Architecture Components memungkinkan untuk pengimplementasian mekanisme offline-online pada Khobar.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Offline-online ini dapat membantu user untuk menghemat data dan membuat user dapat mengakses berita walaupun sedang offline.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Mekanismenya, data berita yang didapat dari API akan dilakukan parsing lalu disimpan ke dalam database lokal dan kemudian diambil dari database lokal untuk ditampilkan ke antar-muka user.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 juga dapat melakukan refresh untuk memperbarui berita dengan cara request lagi ke API.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187775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Management</a:t>
            </a:r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body" idx="1"/>
          </p:nvPr>
        </p:nvSpPr>
        <p:spPr>
          <a:xfrm>
            <a:off x="841274" y="2335200"/>
            <a:ext cx="2161569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Arsitektur Khoba</a:t>
            </a:r>
            <a:r>
              <a:rPr lang="id-ID" sz="1600" dirty="0"/>
              <a:t>r</a:t>
            </a:r>
            <a:endParaRPr sz="1600" dirty="0"/>
          </a:p>
        </p:txBody>
      </p:sp>
      <p:pic>
        <p:nvPicPr>
          <p:cNvPr id="183" name="Google Shape;183;p35"/>
          <p:cNvPicPr preferRelativeResize="0"/>
          <p:nvPr/>
        </p:nvPicPr>
        <p:blipFill rotWithShape="1">
          <a:blip r:embed="rId3">
            <a:alphaModFix/>
          </a:blip>
          <a:srcRect l="5182" t="2169" r="11358" b="1388"/>
          <a:stretch/>
        </p:blipFill>
        <p:spPr>
          <a:xfrm>
            <a:off x="3461483" y="315925"/>
            <a:ext cx="5365042" cy="46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5"/>
          <p:cNvSpPr/>
          <p:nvPr/>
        </p:nvSpPr>
        <p:spPr>
          <a:xfrm>
            <a:off x="7718775" y="4358175"/>
            <a:ext cx="579900" cy="1698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5"/>
          <p:cNvSpPr txBox="1"/>
          <p:nvPr/>
        </p:nvSpPr>
        <p:spPr>
          <a:xfrm>
            <a:off x="7656725" y="4280450"/>
            <a:ext cx="806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newsapi.org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35"/>
          <p:cNvSpPr/>
          <p:nvPr/>
        </p:nvSpPr>
        <p:spPr>
          <a:xfrm>
            <a:off x="7718775" y="3716100"/>
            <a:ext cx="579900" cy="1698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loopj</a:t>
            </a:r>
            <a:endParaRPr sz="100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8D01720-FC6F-4162-983D-50893A0CF016}"/>
              </a:ext>
            </a:extLst>
          </p:cNvPr>
          <p:cNvSpPr/>
          <p:nvPr/>
        </p:nvSpPr>
        <p:spPr>
          <a:xfrm>
            <a:off x="2885722" y="2537395"/>
            <a:ext cx="423332" cy="68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Layout, View, View group, dan, ScrollView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activity_detailed.xml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activity_home.xml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activity_splash_screen.xml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news_headline.xml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news_regular.xml</a:t>
            </a:r>
            <a:endParaRPr/>
          </a:p>
        </p:txBody>
      </p:sp>
      <p:pic>
        <p:nvPicPr>
          <p:cNvPr id="198" name="Google Shape;1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875" y="1225232"/>
            <a:ext cx="3486525" cy="18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activity_splash_screen.xml</a:t>
            </a:r>
            <a:endParaRPr/>
          </a:p>
        </p:txBody>
      </p:sp>
      <p:pic>
        <p:nvPicPr>
          <p:cNvPr id="205" name="Google Shape;2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375" y="1147226"/>
            <a:ext cx="2131700" cy="37793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6" name="Google Shape;2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8"/>
          <p:cNvSpPr txBox="1"/>
          <p:nvPr/>
        </p:nvSpPr>
        <p:spPr>
          <a:xfrm>
            <a:off x="553775" y="1380700"/>
            <a:ext cx="20331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ConstraintLayout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" name="Google Shape;208;p38"/>
          <p:cNvSpPr txBox="1"/>
          <p:nvPr/>
        </p:nvSpPr>
        <p:spPr>
          <a:xfrm>
            <a:off x="2981400" y="1919325"/>
            <a:ext cx="12897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ImageView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09" name="Google Shape;209;p38"/>
          <p:cNvCxnSpPr>
            <a:stCxn id="207" idx="2"/>
          </p:cNvCxnSpPr>
          <p:nvPr/>
        </p:nvCxnSpPr>
        <p:spPr>
          <a:xfrm>
            <a:off x="1570325" y="1691800"/>
            <a:ext cx="0" cy="39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38"/>
          <p:cNvCxnSpPr>
            <a:endCxn id="208" idx="1"/>
          </p:cNvCxnSpPr>
          <p:nvPr/>
        </p:nvCxnSpPr>
        <p:spPr>
          <a:xfrm>
            <a:off x="1578000" y="2086275"/>
            <a:ext cx="140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news_headline.xml</a:t>
            </a:r>
            <a:endParaRPr/>
          </a:p>
        </p:txBody>
      </p:sp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350" y="1147225"/>
            <a:ext cx="2114550" cy="37528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7" name="Google Shape;2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9"/>
          <p:cNvSpPr txBox="1"/>
          <p:nvPr/>
        </p:nvSpPr>
        <p:spPr>
          <a:xfrm>
            <a:off x="159300" y="1304875"/>
            <a:ext cx="1600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CardView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9" name="Google Shape;219;p39"/>
          <p:cNvSpPr txBox="1"/>
          <p:nvPr/>
        </p:nvSpPr>
        <p:spPr>
          <a:xfrm>
            <a:off x="959700" y="1956500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ConstraintLayout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20" name="Google Shape;220;p39"/>
          <p:cNvCxnSpPr>
            <a:stCxn id="218" idx="2"/>
            <a:endCxn id="219" idx="1"/>
          </p:cNvCxnSpPr>
          <p:nvPr/>
        </p:nvCxnSpPr>
        <p:spPr>
          <a:xfrm>
            <a:off x="959700" y="1722175"/>
            <a:ext cx="0" cy="4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39"/>
          <p:cNvCxnSpPr>
            <a:stCxn id="219" idx="2"/>
          </p:cNvCxnSpPr>
          <p:nvPr/>
        </p:nvCxnSpPr>
        <p:spPr>
          <a:xfrm>
            <a:off x="1913400" y="2373800"/>
            <a:ext cx="0" cy="10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39"/>
          <p:cNvSpPr txBox="1"/>
          <p:nvPr/>
        </p:nvSpPr>
        <p:spPr>
          <a:xfrm>
            <a:off x="2584800" y="2734725"/>
            <a:ext cx="1804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ImageView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3" name="Google Shape;223;p39"/>
          <p:cNvSpPr txBox="1"/>
          <p:nvPr/>
        </p:nvSpPr>
        <p:spPr>
          <a:xfrm>
            <a:off x="2584800" y="3152025"/>
            <a:ext cx="19815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ConstraintLayout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4" name="Google Shape;224;p39"/>
          <p:cNvSpPr txBox="1"/>
          <p:nvPr/>
        </p:nvSpPr>
        <p:spPr>
          <a:xfrm>
            <a:off x="2584800" y="2373800"/>
            <a:ext cx="1804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ImageView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25" name="Google Shape;225;p39"/>
          <p:cNvCxnSpPr>
            <a:stCxn id="224" idx="1"/>
          </p:cNvCxnSpPr>
          <p:nvPr/>
        </p:nvCxnSpPr>
        <p:spPr>
          <a:xfrm rot="10800000">
            <a:off x="1913400" y="2582450"/>
            <a:ext cx="67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9"/>
          <p:cNvCxnSpPr>
            <a:stCxn id="222" idx="1"/>
          </p:cNvCxnSpPr>
          <p:nvPr/>
        </p:nvCxnSpPr>
        <p:spPr>
          <a:xfrm rot="10800000">
            <a:off x="1913400" y="2943375"/>
            <a:ext cx="67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9"/>
          <p:cNvCxnSpPr>
            <a:stCxn id="223" idx="1"/>
          </p:cNvCxnSpPr>
          <p:nvPr/>
        </p:nvCxnSpPr>
        <p:spPr>
          <a:xfrm rot="10800000">
            <a:off x="1913400" y="3360675"/>
            <a:ext cx="67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39"/>
          <p:cNvSpPr txBox="1"/>
          <p:nvPr/>
        </p:nvSpPr>
        <p:spPr>
          <a:xfrm>
            <a:off x="3831300" y="3843050"/>
            <a:ext cx="11220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9" name="Google Shape;229;p39"/>
          <p:cNvSpPr txBox="1"/>
          <p:nvPr/>
        </p:nvSpPr>
        <p:spPr>
          <a:xfrm>
            <a:off x="3831300" y="4147175"/>
            <a:ext cx="11220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30" name="Google Shape;230;p39"/>
          <p:cNvCxnSpPr>
            <a:stCxn id="223" idx="2"/>
          </p:cNvCxnSpPr>
          <p:nvPr/>
        </p:nvCxnSpPr>
        <p:spPr>
          <a:xfrm>
            <a:off x="3575550" y="3569325"/>
            <a:ext cx="0" cy="7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9"/>
          <p:cNvCxnSpPr>
            <a:stCxn id="228" idx="1"/>
          </p:cNvCxnSpPr>
          <p:nvPr/>
        </p:nvCxnSpPr>
        <p:spPr>
          <a:xfrm rot="10800000">
            <a:off x="3579900" y="4051700"/>
            <a:ext cx="25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39"/>
          <p:cNvCxnSpPr>
            <a:stCxn id="229" idx="1"/>
          </p:cNvCxnSpPr>
          <p:nvPr/>
        </p:nvCxnSpPr>
        <p:spPr>
          <a:xfrm rot="10800000">
            <a:off x="3572400" y="4355825"/>
            <a:ext cx="25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3" name="Google Shape;233;p39"/>
          <p:cNvPicPr preferRelativeResize="0"/>
          <p:nvPr/>
        </p:nvPicPr>
        <p:blipFill rotWithShape="1">
          <a:blip r:embed="rId5">
            <a:alphaModFix/>
          </a:blip>
          <a:srcRect l="6523" r="6025" b="1146"/>
          <a:stretch/>
        </p:blipFill>
        <p:spPr>
          <a:xfrm>
            <a:off x="7203950" y="1147225"/>
            <a:ext cx="1845300" cy="37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9"/>
          <p:cNvSpPr/>
          <p:nvPr/>
        </p:nvSpPr>
        <p:spPr>
          <a:xfrm>
            <a:off x="7313175" y="1843475"/>
            <a:ext cx="1646100" cy="69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news_regular.xml</a:t>
            </a:r>
            <a:endParaRPr/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975" y="1298950"/>
            <a:ext cx="2124075" cy="37528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1" name="Google Shape;2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0"/>
          <p:cNvSpPr txBox="1"/>
          <p:nvPr/>
        </p:nvSpPr>
        <p:spPr>
          <a:xfrm>
            <a:off x="311700" y="1304875"/>
            <a:ext cx="1600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CardView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3" name="Google Shape;243;p40"/>
          <p:cNvSpPr txBox="1"/>
          <p:nvPr/>
        </p:nvSpPr>
        <p:spPr>
          <a:xfrm>
            <a:off x="1112100" y="1956500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ConstraintLayout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44" name="Google Shape;244;p40"/>
          <p:cNvCxnSpPr>
            <a:stCxn id="242" idx="2"/>
            <a:endCxn id="243" idx="1"/>
          </p:cNvCxnSpPr>
          <p:nvPr/>
        </p:nvCxnSpPr>
        <p:spPr>
          <a:xfrm>
            <a:off x="1112100" y="1722175"/>
            <a:ext cx="0" cy="4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40"/>
          <p:cNvCxnSpPr>
            <a:stCxn id="243" idx="2"/>
          </p:cNvCxnSpPr>
          <p:nvPr/>
        </p:nvCxnSpPr>
        <p:spPr>
          <a:xfrm>
            <a:off x="2065800" y="2373800"/>
            <a:ext cx="0" cy="10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40"/>
          <p:cNvSpPr txBox="1"/>
          <p:nvPr/>
        </p:nvSpPr>
        <p:spPr>
          <a:xfrm>
            <a:off x="2737200" y="2734725"/>
            <a:ext cx="1804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7" name="Google Shape;247;p40"/>
          <p:cNvSpPr txBox="1"/>
          <p:nvPr/>
        </p:nvSpPr>
        <p:spPr>
          <a:xfrm>
            <a:off x="2737200" y="3152025"/>
            <a:ext cx="19815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8" name="Google Shape;248;p40"/>
          <p:cNvSpPr txBox="1"/>
          <p:nvPr/>
        </p:nvSpPr>
        <p:spPr>
          <a:xfrm>
            <a:off x="2737200" y="2373800"/>
            <a:ext cx="1804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ImageView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49" name="Google Shape;249;p40"/>
          <p:cNvCxnSpPr>
            <a:stCxn id="248" idx="1"/>
          </p:cNvCxnSpPr>
          <p:nvPr/>
        </p:nvCxnSpPr>
        <p:spPr>
          <a:xfrm rot="10800000">
            <a:off x="2065800" y="2582450"/>
            <a:ext cx="67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40"/>
          <p:cNvCxnSpPr>
            <a:stCxn id="246" idx="1"/>
          </p:cNvCxnSpPr>
          <p:nvPr/>
        </p:nvCxnSpPr>
        <p:spPr>
          <a:xfrm rot="10800000">
            <a:off x="2065800" y="2943375"/>
            <a:ext cx="67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40"/>
          <p:cNvCxnSpPr>
            <a:stCxn id="247" idx="1"/>
          </p:cNvCxnSpPr>
          <p:nvPr/>
        </p:nvCxnSpPr>
        <p:spPr>
          <a:xfrm rot="10800000">
            <a:off x="2065800" y="3360675"/>
            <a:ext cx="67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2" name="Google Shape;252;p40"/>
          <p:cNvPicPr preferRelativeResize="0"/>
          <p:nvPr/>
        </p:nvPicPr>
        <p:blipFill rotWithShape="1">
          <a:blip r:embed="rId5">
            <a:alphaModFix/>
          </a:blip>
          <a:srcRect l="6523" r="6025" b="1146"/>
          <a:stretch/>
        </p:blipFill>
        <p:spPr>
          <a:xfrm>
            <a:off x="6746150" y="1307275"/>
            <a:ext cx="1845300" cy="37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/>
          <p:nvPr/>
        </p:nvSpPr>
        <p:spPr>
          <a:xfrm>
            <a:off x="6865575" y="2734725"/>
            <a:ext cx="1600800" cy="496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activity_home.xml</a:t>
            </a:r>
            <a:endParaRPr/>
          </a:p>
        </p:txBody>
      </p:sp>
      <p:pic>
        <p:nvPicPr>
          <p:cNvPr id="259" name="Google Shape;2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625" y="1225225"/>
            <a:ext cx="2124075" cy="3771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0" name="Google Shape;2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/>
        </p:nvSpPr>
        <p:spPr>
          <a:xfrm>
            <a:off x="311700" y="1304875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ConstraintLayout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2" name="Google Shape;262;p41"/>
          <p:cNvSpPr txBox="1"/>
          <p:nvPr/>
        </p:nvSpPr>
        <p:spPr>
          <a:xfrm>
            <a:off x="1493100" y="1880300"/>
            <a:ext cx="10110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Toolbar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63" name="Google Shape;263;p41"/>
          <p:cNvCxnSpPr>
            <a:stCxn id="262" idx="2"/>
          </p:cNvCxnSpPr>
          <p:nvPr/>
        </p:nvCxnSpPr>
        <p:spPr>
          <a:xfrm>
            <a:off x="1998600" y="2297600"/>
            <a:ext cx="0" cy="2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p41"/>
          <p:cNvSpPr txBox="1"/>
          <p:nvPr/>
        </p:nvSpPr>
        <p:spPr>
          <a:xfrm>
            <a:off x="2661000" y="2297600"/>
            <a:ext cx="1804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65" name="Google Shape;265;p41"/>
          <p:cNvCxnSpPr>
            <a:stCxn id="264" idx="1"/>
          </p:cNvCxnSpPr>
          <p:nvPr/>
        </p:nvCxnSpPr>
        <p:spPr>
          <a:xfrm rot="10800000">
            <a:off x="1989600" y="2506250"/>
            <a:ext cx="67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p41"/>
          <p:cNvSpPr txBox="1"/>
          <p:nvPr/>
        </p:nvSpPr>
        <p:spPr>
          <a:xfrm>
            <a:off x="1493100" y="2714900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RecyclerView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67" name="Google Shape;267;p41"/>
          <p:cNvCxnSpPr>
            <a:stCxn id="261" idx="2"/>
          </p:cNvCxnSpPr>
          <p:nvPr/>
        </p:nvCxnSpPr>
        <p:spPr>
          <a:xfrm>
            <a:off x="1265400" y="1722175"/>
            <a:ext cx="0" cy="15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41"/>
          <p:cNvSpPr txBox="1"/>
          <p:nvPr/>
        </p:nvSpPr>
        <p:spPr>
          <a:xfrm>
            <a:off x="1493100" y="3031100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RecyclerView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69" name="Google Shape;269;p41"/>
          <p:cNvCxnSpPr>
            <a:stCxn id="268" idx="1"/>
          </p:cNvCxnSpPr>
          <p:nvPr/>
        </p:nvCxnSpPr>
        <p:spPr>
          <a:xfrm rot="10800000">
            <a:off x="1267500" y="3239750"/>
            <a:ext cx="22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41"/>
          <p:cNvCxnSpPr>
            <a:stCxn id="266" idx="1"/>
          </p:cNvCxnSpPr>
          <p:nvPr/>
        </p:nvCxnSpPr>
        <p:spPr>
          <a:xfrm rot="10800000">
            <a:off x="1267500" y="2923550"/>
            <a:ext cx="22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41"/>
          <p:cNvCxnSpPr>
            <a:stCxn id="262" idx="1"/>
          </p:cNvCxnSpPr>
          <p:nvPr/>
        </p:nvCxnSpPr>
        <p:spPr>
          <a:xfrm rot="10800000">
            <a:off x="1267500" y="2088950"/>
            <a:ext cx="22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2" name="Google Shape;272;p41"/>
          <p:cNvPicPr preferRelativeResize="0"/>
          <p:nvPr/>
        </p:nvPicPr>
        <p:blipFill rotWithShape="1">
          <a:blip r:embed="rId5">
            <a:alphaModFix/>
          </a:blip>
          <a:srcRect l="6523" r="6025" b="1146"/>
          <a:stretch/>
        </p:blipFill>
        <p:spPr>
          <a:xfrm>
            <a:off x="6480625" y="1225225"/>
            <a:ext cx="1845300" cy="37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activity_detailed.xml</a:t>
            </a:r>
            <a:endParaRPr/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900" y="1225225"/>
            <a:ext cx="214312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2"/>
          <p:cNvSpPr txBox="1"/>
          <p:nvPr/>
        </p:nvSpPr>
        <p:spPr>
          <a:xfrm>
            <a:off x="36925" y="1000075"/>
            <a:ext cx="20181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CoordinatorLayout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1" name="Google Shape;281;p42"/>
          <p:cNvSpPr txBox="1"/>
          <p:nvPr/>
        </p:nvSpPr>
        <p:spPr>
          <a:xfrm>
            <a:off x="1264500" y="1575500"/>
            <a:ext cx="15111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AppBarLayout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2" name="Google Shape;282;p42"/>
          <p:cNvCxnSpPr>
            <a:stCxn id="281" idx="2"/>
          </p:cNvCxnSpPr>
          <p:nvPr/>
        </p:nvCxnSpPr>
        <p:spPr>
          <a:xfrm>
            <a:off x="2020050" y="1992800"/>
            <a:ext cx="0" cy="2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42"/>
          <p:cNvSpPr txBox="1"/>
          <p:nvPr/>
        </p:nvSpPr>
        <p:spPr>
          <a:xfrm>
            <a:off x="2280000" y="1992800"/>
            <a:ext cx="26631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CollapsingToolbarLayout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4" name="Google Shape;284;p42"/>
          <p:cNvCxnSpPr>
            <a:stCxn id="283" idx="1"/>
          </p:cNvCxnSpPr>
          <p:nvPr/>
        </p:nvCxnSpPr>
        <p:spPr>
          <a:xfrm rot="10800000">
            <a:off x="2024400" y="2201450"/>
            <a:ext cx="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42"/>
          <p:cNvSpPr txBox="1"/>
          <p:nvPr/>
        </p:nvSpPr>
        <p:spPr>
          <a:xfrm>
            <a:off x="1264500" y="2638700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NestedScrollView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6" name="Google Shape;286;p42"/>
          <p:cNvCxnSpPr>
            <a:stCxn id="280" idx="2"/>
          </p:cNvCxnSpPr>
          <p:nvPr/>
        </p:nvCxnSpPr>
        <p:spPr>
          <a:xfrm>
            <a:off x="1045975" y="1417375"/>
            <a:ext cx="0" cy="312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p42"/>
          <p:cNvSpPr txBox="1"/>
          <p:nvPr/>
        </p:nvSpPr>
        <p:spPr>
          <a:xfrm>
            <a:off x="1264500" y="4399875"/>
            <a:ext cx="19074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ConstraintLayout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8" name="Google Shape;288;p42"/>
          <p:cNvCxnSpPr>
            <a:stCxn id="287" idx="1"/>
          </p:cNvCxnSpPr>
          <p:nvPr/>
        </p:nvCxnSpPr>
        <p:spPr>
          <a:xfrm rot="10800000">
            <a:off x="1038900" y="4571775"/>
            <a:ext cx="22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42"/>
          <p:cNvCxnSpPr>
            <a:stCxn id="285" idx="1"/>
          </p:cNvCxnSpPr>
          <p:nvPr/>
        </p:nvCxnSpPr>
        <p:spPr>
          <a:xfrm rot="10800000">
            <a:off x="1038900" y="2847350"/>
            <a:ext cx="22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42"/>
          <p:cNvCxnSpPr>
            <a:stCxn id="281" idx="1"/>
          </p:cNvCxnSpPr>
          <p:nvPr/>
        </p:nvCxnSpPr>
        <p:spPr>
          <a:xfrm rot="10800000">
            <a:off x="1038900" y="1784150"/>
            <a:ext cx="22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42"/>
          <p:cNvSpPr txBox="1"/>
          <p:nvPr/>
        </p:nvSpPr>
        <p:spPr>
          <a:xfrm>
            <a:off x="3757825" y="2333900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ImageView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2" name="Google Shape;292;p42"/>
          <p:cNvSpPr txBox="1"/>
          <p:nvPr/>
        </p:nvSpPr>
        <p:spPr>
          <a:xfrm>
            <a:off x="3757825" y="2542550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Toolbar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93" name="Google Shape;293;p42"/>
          <p:cNvCxnSpPr>
            <a:stCxn id="283" idx="2"/>
          </p:cNvCxnSpPr>
          <p:nvPr/>
        </p:nvCxnSpPr>
        <p:spPr>
          <a:xfrm>
            <a:off x="3611550" y="2410100"/>
            <a:ext cx="0" cy="34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42"/>
          <p:cNvCxnSpPr>
            <a:stCxn id="291" idx="1"/>
          </p:cNvCxnSpPr>
          <p:nvPr/>
        </p:nvCxnSpPr>
        <p:spPr>
          <a:xfrm rot="10800000">
            <a:off x="3609925" y="2542550"/>
            <a:ext cx="14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42"/>
          <p:cNvCxnSpPr/>
          <p:nvPr/>
        </p:nvCxnSpPr>
        <p:spPr>
          <a:xfrm rot="10800000">
            <a:off x="3609925" y="2751200"/>
            <a:ext cx="14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42"/>
          <p:cNvCxnSpPr>
            <a:stCxn id="287" idx="2"/>
          </p:cNvCxnSpPr>
          <p:nvPr/>
        </p:nvCxnSpPr>
        <p:spPr>
          <a:xfrm>
            <a:off x="2218200" y="4743675"/>
            <a:ext cx="0" cy="16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42"/>
          <p:cNvSpPr txBox="1"/>
          <p:nvPr/>
        </p:nvSpPr>
        <p:spPr>
          <a:xfrm>
            <a:off x="2775600" y="4694125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ProgressBar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98" name="Google Shape;298;p42"/>
          <p:cNvCxnSpPr>
            <a:stCxn id="297" idx="1"/>
          </p:cNvCxnSpPr>
          <p:nvPr/>
        </p:nvCxnSpPr>
        <p:spPr>
          <a:xfrm rot="10800000">
            <a:off x="2222700" y="4902775"/>
            <a:ext cx="55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42"/>
          <p:cNvCxnSpPr>
            <a:stCxn id="285" idx="2"/>
            <a:endCxn id="287" idx="0"/>
          </p:cNvCxnSpPr>
          <p:nvPr/>
        </p:nvCxnSpPr>
        <p:spPr>
          <a:xfrm>
            <a:off x="2218200" y="3056000"/>
            <a:ext cx="0" cy="13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42"/>
          <p:cNvSpPr txBox="1"/>
          <p:nvPr/>
        </p:nvSpPr>
        <p:spPr>
          <a:xfrm>
            <a:off x="2351425" y="2918925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LinearLayout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2351425" y="3103275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2351425" y="3477263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2351425" y="3293450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4" name="Google Shape;304;p42"/>
          <p:cNvSpPr txBox="1"/>
          <p:nvPr/>
        </p:nvSpPr>
        <p:spPr>
          <a:xfrm>
            <a:off x="2351425" y="3676775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5" name="Google Shape;305;p42"/>
          <p:cNvSpPr txBox="1"/>
          <p:nvPr/>
        </p:nvSpPr>
        <p:spPr>
          <a:xfrm>
            <a:off x="2351425" y="3845050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6" name="Google Shape;306;p42"/>
          <p:cNvSpPr txBox="1"/>
          <p:nvPr/>
        </p:nvSpPr>
        <p:spPr>
          <a:xfrm>
            <a:off x="2351425" y="4016763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07" name="Google Shape;307;p42"/>
          <p:cNvCxnSpPr/>
          <p:nvPr/>
        </p:nvCxnSpPr>
        <p:spPr>
          <a:xfrm>
            <a:off x="2218200" y="3121550"/>
            <a:ext cx="18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42"/>
          <p:cNvCxnSpPr/>
          <p:nvPr/>
        </p:nvCxnSpPr>
        <p:spPr>
          <a:xfrm>
            <a:off x="2218200" y="3336225"/>
            <a:ext cx="18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42"/>
          <p:cNvCxnSpPr/>
          <p:nvPr/>
        </p:nvCxnSpPr>
        <p:spPr>
          <a:xfrm>
            <a:off x="2218200" y="3520550"/>
            <a:ext cx="18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42"/>
          <p:cNvCxnSpPr/>
          <p:nvPr/>
        </p:nvCxnSpPr>
        <p:spPr>
          <a:xfrm>
            <a:off x="2218200" y="3710750"/>
            <a:ext cx="18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42"/>
          <p:cNvCxnSpPr/>
          <p:nvPr/>
        </p:nvCxnSpPr>
        <p:spPr>
          <a:xfrm>
            <a:off x="2218200" y="3885425"/>
            <a:ext cx="18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42"/>
          <p:cNvCxnSpPr/>
          <p:nvPr/>
        </p:nvCxnSpPr>
        <p:spPr>
          <a:xfrm>
            <a:off x="2218200" y="4094075"/>
            <a:ext cx="18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42"/>
          <p:cNvCxnSpPr/>
          <p:nvPr/>
        </p:nvCxnSpPr>
        <p:spPr>
          <a:xfrm>
            <a:off x="2218200" y="4250300"/>
            <a:ext cx="18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4" name="Google Shape;314;p42"/>
          <p:cNvPicPr preferRelativeResize="0"/>
          <p:nvPr/>
        </p:nvPicPr>
        <p:blipFill rotWithShape="1">
          <a:blip r:embed="rId5">
            <a:alphaModFix/>
          </a:blip>
          <a:srcRect l="6521" r="5820" b="1224"/>
          <a:stretch/>
        </p:blipFill>
        <p:spPr>
          <a:xfrm>
            <a:off x="7170950" y="1225225"/>
            <a:ext cx="1854475" cy="37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2"/>
          <p:cNvSpPr txBox="1"/>
          <p:nvPr/>
        </p:nvSpPr>
        <p:spPr>
          <a:xfrm>
            <a:off x="2351425" y="4185438"/>
            <a:ext cx="19074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MaterialButton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16" name="Google Shape;316;p42"/>
          <p:cNvCxnSpPr/>
          <p:nvPr/>
        </p:nvCxnSpPr>
        <p:spPr>
          <a:xfrm>
            <a:off x="2218200" y="4402700"/>
            <a:ext cx="18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Dokumentasi (1)</a:t>
            </a:r>
            <a:endParaRPr/>
          </a:p>
        </p:txBody>
      </p:sp>
      <p:pic>
        <p:nvPicPr>
          <p:cNvPr id="322" name="Google Shape;322;p43"/>
          <p:cNvPicPr preferRelativeResize="0"/>
          <p:nvPr/>
        </p:nvPicPr>
        <p:blipFill rotWithShape="1">
          <a:blip r:embed="rId3">
            <a:alphaModFix/>
          </a:blip>
          <a:srcRect l="6521" r="5820" b="1156"/>
          <a:stretch/>
        </p:blipFill>
        <p:spPr>
          <a:xfrm>
            <a:off x="166550" y="1147225"/>
            <a:ext cx="1821018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3"/>
          <p:cNvPicPr preferRelativeResize="0"/>
          <p:nvPr/>
        </p:nvPicPr>
        <p:blipFill rotWithShape="1">
          <a:blip r:embed="rId4">
            <a:alphaModFix/>
          </a:blip>
          <a:srcRect l="6523" r="6025" b="1273"/>
          <a:stretch/>
        </p:blipFill>
        <p:spPr>
          <a:xfrm>
            <a:off x="2345143" y="1147225"/>
            <a:ext cx="1825184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3"/>
          <p:cNvPicPr preferRelativeResize="0"/>
          <p:nvPr/>
        </p:nvPicPr>
        <p:blipFill rotWithShape="1">
          <a:blip r:embed="rId5">
            <a:alphaModFix/>
          </a:blip>
          <a:srcRect l="6523" r="6025" b="1146"/>
          <a:stretch/>
        </p:blipFill>
        <p:spPr>
          <a:xfrm>
            <a:off x="4538514" y="1147225"/>
            <a:ext cx="1823228" cy="369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3"/>
          <p:cNvPicPr preferRelativeResize="0"/>
          <p:nvPr/>
        </p:nvPicPr>
        <p:blipFill rotWithShape="1">
          <a:blip r:embed="rId6">
            <a:alphaModFix/>
          </a:blip>
          <a:srcRect l="6521" r="5820" b="1224"/>
          <a:stretch/>
        </p:blipFill>
        <p:spPr>
          <a:xfrm>
            <a:off x="6729930" y="1147225"/>
            <a:ext cx="1824865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body" idx="1"/>
          </p:nvPr>
        </p:nvSpPr>
        <p:spPr>
          <a:xfrm>
            <a:off x="1172700" y="1773900"/>
            <a:ext cx="6798600" cy="15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s.id/khobar</a:t>
            </a:r>
            <a:endParaRPr sz="96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4"/>
          <p:cNvPicPr preferRelativeResize="0"/>
          <p:nvPr/>
        </p:nvPicPr>
        <p:blipFill rotWithShape="1">
          <a:blip r:embed="rId3">
            <a:alphaModFix/>
          </a:blip>
          <a:srcRect l="6636" r="5813" b="1273"/>
          <a:stretch/>
        </p:blipFill>
        <p:spPr>
          <a:xfrm>
            <a:off x="4547813" y="1168566"/>
            <a:ext cx="1804475" cy="3648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4"/>
          <p:cNvPicPr preferRelativeResize="0"/>
          <p:nvPr/>
        </p:nvPicPr>
        <p:blipFill rotWithShape="1">
          <a:blip r:embed="rId4">
            <a:alphaModFix/>
          </a:blip>
          <a:srcRect l="6523" r="6025" b="1156"/>
          <a:stretch/>
        </p:blipFill>
        <p:spPr>
          <a:xfrm>
            <a:off x="2345300" y="1145278"/>
            <a:ext cx="1824875" cy="3695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4"/>
          <p:cNvPicPr preferRelativeResize="0"/>
          <p:nvPr/>
        </p:nvPicPr>
        <p:blipFill rotWithShape="1">
          <a:blip r:embed="rId5">
            <a:alphaModFix/>
          </a:blip>
          <a:srcRect l="6528" r="5721" b="1273"/>
          <a:stretch/>
        </p:blipFill>
        <p:spPr>
          <a:xfrm>
            <a:off x="155925" y="1155913"/>
            <a:ext cx="1821025" cy="367408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Dokumentasi (2)</a:t>
            </a:r>
            <a:endParaRPr/>
          </a:p>
        </p:txBody>
      </p:sp>
      <p:pic>
        <p:nvPicPr>
          <p:cNvPr id="334" name="Google Shape;334;p44"/>
          <p:cNvPicPr preferRelativeResize="0"/>
          <p:nvPr/>
        </p:nvPicPr>
        <p:blipFill rotWithShape="1">
          <a:blip r:embed="rId6">
            <a:alphaModFix/>
          </a:blip>
          <a:srcRect l="6523" r="6025" b="1146"/>
          <a:stretch/>
        </p:blipFill>
        <p:spPr>
          <a:xfrm>
            <a:off x="6729926" y="1147225"/>
            <a:ext cx="1823228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>
            <a:spLocks noGrp="1"/>
          </p:cNvSpPr>
          <p:nvPr>
            <p:ph type="title"/>
          </p:nvPr>
        </p:nvSpPr>
        <p:spPr>
          <a:xfrm>
            <a:off x="311700" y="20593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Update Dokumentasi</a:t>
            </a:r>
            <a:endParaRPr dirty="0"/>
          </a:p>
        </p:txBody>
      </p:sp>
      <p:pic>
        <p:nvPicPr>
          <p:cNvPr id="340" name="Google Shape;3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338" y="1019288"/>
            <a:ext cx="1893329" cy="39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Tentang Khobar	(1)</a:t>
            </a:r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Nama			: Khobar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Bahasa Pemrograman	: Java, XML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Arsitektur Aplikasi	: Android Architecture Component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Fungsi			: Aplikasi untuk membaca berita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Pengembang		: 1. Sunu Ilham Pradika		17081010045</a:t>
            </a:r>
            <a:endParaRPr dirty="0"/>
          </a:p>
          <a:p>
            <a:pPr marL="2874963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2. Amir Muhammad Hakim	17081010051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4D41"/>
              </a:solidFill>
              <a:highlight>
                <a:srgbClr val="FFFFFF"/>
              </a:highlight>
              <a:uFill>
                <a:noFill/>
              </a:uFill>
              <a:latin typeface="Nunito"/>
              <a:ea typeface="Nunito"/>
              <a:cs typeface="Nunito"/>
              <a:sym typeface="Nunito"/>
              <a:hlinkClick r:id="rId3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23" name="Google Shape;1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Tentang Khobar	(2)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Khobar adalah aplikasi untuk membaca berita, dimana berita diambil melalui API yang disediakan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newsapi.org</a:t>
            </a:r>
            <a:endParaRPr dirty="0"/>
          </a:p>
          <a:p>
            <a:pPr marL="0" lvl="0" indent="45720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Tipe berita yang ditampilkan dibagi menjadi dua, pada bagian atas terdapat berita utama yang dapat digulung secara horizontal, dan di bawahnya terdapat berita harian yang dapat digulung secara vertikal.  </a:t>
            </a:r>
            <a:endParaRPr dirty="0"/>
          </a:p>
          <a:p>
            <a:pPr marL="0" lvl="0" indent="45720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Terdapat </a:t>
            </a:r>
            <a:r>
              <a:rPr lang="en" i="1" dirty="0"/>
              <a:t>update </a:t>
            </a:r>
            <a:r>
              <a:rPr lang="en" dirty="0"/>
              <a:t>baru pada Khobar yakni mekanisme </a:t>
            </a:r>
            <a:r>
              <a:rPr lang="en" i="1" dirty="0"/>
              <a:t>online-offline, </a:t>
            </a:r>
            <a:r>
              <a:rPr lang="en" dirty="0"/>
              <a:t>tombol</a:t>
            </a:r>
            <a:r>
              <a:rPr lang="en" i="1" dirty="0"/>
              <a:t> refresh dan update beberapa komponen UI</a:t>
            </a:r>
            <a:r>
              <a:rPr lang="en" dirty="0"/>
              <a:t> sebagai pembaruan untuk UAS.</a:t>
            </a:r>
            <a:endParaRPr dirty="0"/>
          </a:p>
        </p:txBody>
      </p:sp>
      <p:pic>
        <p:nvPicPr>
          <p:cNvPr id="130" name="Google Shape;1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Daftar Penerapan :</a:t>
            </a:r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Activity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Layout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View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Viewgroup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Scrollview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Management</a:t>
            </a:r>
            <a:endParaRPr/>
          </a:p>
        </p:txBody>
      </p:sp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&amp; Intent</a:t>
            </a:r>
            <a:endParaRPr/>
          </a:p>
        </p:txBody>
      </p:sp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00" y="185650"/>
            <a:ext cx="538700" cy="6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Splash Screen Activity</a:t>
            </a:r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4524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Activity ini menampilkan Splash Screen aplikasi. Di dalamnya terdapat logo Khobar.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Setelah 2 detik ditampilkan maka aplikasi akan melakukan intent ke HomeActivity.</a:t>
            </a:r>
            <a:endParaRPr sz="1600"/>
          </a:p>
        </p:txBody>
      </p:sp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4950" y="313622"/>
            <a:ext cx="2547300" cy="451625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2" name="Google Shape;1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126" y="3353150"/>
            <a:ext cx="5032375" cy="10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Activity</a:t>
            </a:r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4524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Activity ini menampilkan daftar berita 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Ada 2 jenis berita yakni berita utama dan berita reguler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 dapat memberikan aksi klik pada salah satu berita untuk melihat detail berita</a:t>
            </a:r>
            <a:endParaRPr sz="1600"/>
          </a:p>
        </p:txBody>
      </p:sp>
      <p:pic>
        <p:nvPicPr>
          <p:cNvPr id="159" name="Google Shape;1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 rotWithShape="1">
          <a:blip r:embed="rId4">
            <a:alphaModFix/>
          </a:blip>
          <a:srcRect l="6523" r="6025" b="1146"/>
          <a:stretch/>
        </p:blipFill>
        <p:spPr>
          <a:xfrm>
            <a:off x="5818250" y="234643"/>
            <a:ext cx="2264700" cy="458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74000"/>
            <a:ext cx="5346175" cy="11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 Activity</a:t>
            </a:r>
            <a:endParaRPr/>
          </a:p>
        </p:txBody>
      </p:sp>
      <p:sp>
        <p:nvSpPr>
          <p:cNvPr id="167" name="Google Shape;167;p3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4524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Activity ini detail berita yang dipilih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 dapat menggulung ke bawah untuk melihat seluruh konten dari detail berita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 paling bawah halaman terdapat tombol ‘view article“ yang akan mengarahkan ke situs konten berita</a:t>
            </a:r>
            <a:endParaRPr sz="1600"/>
          </a:p>
        </p:txBody>
      </p:sp>
      <p:pic>
        <p:nvPicPr>
          <p:cNvPr id="168" name="Google Shape;1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700" y="76425"/>
            <a:ext cx="538700" cy="6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800" y="359700"/>
            <a:ext cx="2481812" cy="4424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350" y="3308051"/>
            <a:ext cx="5234111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Office PowerPoint</Application>
  <PresentationFormat>On-screen Show (16:9)</PresentationFormat>
  <Paragraphs>95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Courier New</vt:lpstr>
      <vt:lpstr>Open Sans</vt:lpstr>
      <vt:lpstr>Proxima Nova</vt:lpstr>
      <vt:lpstr>Arial</vt:lpstr>
      <vt:lpstr>Alfa Slab One</vt:lpstr>
      <vt:lpstr>Economica</vt:lpstr>
      <vt:lpstr>Nunito</vt:lpstr>
      <vt:lpstr>Luxe</vt:lpstr>
      <vt:lpstr>Gameday</vt:lpstr>
      <vt:lpstr>PowerPoint Presentation</vt:lpstr>
      <vt:lpstr>PowerPoint Presentation</vt:lpstr>
      <vt:lpstr>Tentang Khobar (1)</vt:lpstr>
      <vt:lpstr>Tentang Khobar (2)</vt:lpstr>
      <vt:lpstr>Daftar Penerapan :</vt:lpstr>
      <vt:lpstr>Activity &amp; Intent</vt:lpstr>
      <vt:lpstr>Splash Screen Activity</vt:lpstr>
      <vt:lpstr>Home Activity</vt:lpstr>
      <vt:lpstr>Detail Activity</vt:lpstr>
      <vt:lpstr>Data Management</vt:lpstr>
      <vt:lpstr>Data Management</vt:lpstr>
      <vt:lpstr>Layout, View, View group, dan, ScrollView</vt:lpstr>
      <vt:lpstr>Layout</vt:lpstr>
      <vt:lpstr>activity_splash_screen.xml</vt:lpstr>
      <vt:lpstr>news_headline.xml</vt:lpstr>
      <vt:lpstr>news_regular.xml</vt:lpstr>
      <vt:lpstr>activity_home.xml</vt:lpstr>
      <vt:lpstr>activity_detailed.xml</vt:lpstr>
      <vt:lpstr>Dokumentasi (1)</vt:lpstr>
      <vt:lpstr>Dokumentasi (2)</vt:lpstr>
      <vt:lpstr>Update Dokumentasi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Amir Muhammad Hakim</cp:lastModifiedBy>
  <cp:revision>1</cp:revision>
  <dcterms:modified xsi:type="dcterms:W3CDTF">2019-12-17T15:24:33Z</dcterms:modified>
</cp:coreProperties>
</file>